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4"/>
  </p:handoutMasterIdLst>
  <p:sldIdLst>
    <p:sldId id="256" r:id="rId2"/>
    <p:sldId id="273" r:id="rId3"/>
    <p:sldId id="299" r:id="rId4"/>
    <p:sldId id="291" r:id="rId5"/>
    <p:sldId id="272" r:id="rId6"/>
    <p:sldId id="275" r:id="rId7"/>
    <p:sldId id="277" r:id="rId8"/>
    <p:sldId id="300" r:id="rId9"/>
    <p:sldId id="295" r:id="rId10"/>
    <p:sldId id="293" r:id="rId11"/>
    <p:sldId id="283" r:id="rId12"/>
    <p:sldId id="310" r:id="rId13"/>
    <p:sldId id="313" r:id="rId14"/>
    <p:sldId id="303" r:id="rId15"/>
    <p:sldId id="307" r:id="rId16"/>
    <p:sldId id="314" r:id="rId17"/>
    <p:sldId id="315" r:id="rId18"/>
    <p:sldId id="322" r:id="rId19"/>
    <p:sldId id="304" r:id="rId20"/>
    <p:sldId id="308" r:id="rId21"/>
    <p:sldId id="288" r:id="rId22"/>
    <p:sldId id="287" r:id="rId23"/>
    <p:sldId id="318" r:id="rId24"/>
    <p:sldId id="261" r:id="rId25"/>
    <p:sldId id="260" r:id="rId26"/>
    <p:sldId id="289" r:id="rId27"/>
    <p:sldId id="297" r:id="rId28"/>
    <p:sldId id="324" r:id="rId29"/>
    <p:sldId id="301" r:id="rId30"/>
    <p:sldId id="319" r:id="rId31"/>
    <p:sldId id="320" r:id="rId32"/>
    <p:sldId id="271" r:id="rId33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4" autoAdjust="0"/>
    <p:restoredTop sz="94660"/>
  </p:normalViewPr>
  <p:slideViewPr>
    <p:cSldViewPr>
      <p:cViewPr varScale="1">
        <p:scale>
          <a:sx n="112" d="100"/>
          <a:sy n="112" d="100"/>
        </p:scale>
        <p:origin x="-159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4B4D7-97D4-44BC-AE9C-AAB7A5D3915D}" type="datetimeFigureOut">
              <a:rPr lang="nl-NL" smtClean="0"/>
              <a:t>5-3-2020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54EDA-D729-4DD3-97B5-EFED8C67BE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3099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580F-22DE-4D7E-A3FD-146FE6449794}" type="datetimeFigureOut">
              <a:rPr lang="nl-NL" smtClean="0"/>
              <a:t>5-3-2020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EDF1-13F8-4B49-9B36-524BCFCB47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5162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580F-22DE-4D7E-A3FD-146FE6449794}" type="datetimeFigureOut">
              <a:rPr lang="nl-NL" smtClean="0"/>
              <a:t>5-3-2020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EDF1-13F8-4B49-9B36-524BCFCB47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8789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580F-22DE-4D7E-A3FD-146FE6449794}" type="datetimeFigureOut">
              <a:rPr lang="nl-NL" smtClean="0"/>
              <a:t>5-3-2020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EDF1-13F8-4B49-9B36-524BCFCB47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4736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97B6342-D586-48F6-B4D1-28ED2C499C2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718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580F-22DE-4D7E-A3FD-146FE6449794}" type="datetimeFigureOut">
              <a:rPr lang="nl-NL" smtClean="0"/>
              <a:t>5-3-2020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EDF1-13F8-4B49-9B36-524BCFCB47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125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580F-22DE-4D7E-A3FD-146FE6449794}" type="datetimeFigureOut">
              <a:rPr lang="nl-NL" smtClean="0"/>
              <a:t>5-3-2020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EDF1-13F8-4B49-9B36-524BCFCB47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00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580F-22DE-4D7E-A3FD-146FE6449794}" type="datetimeFigureOut">
              <a:rPr lang="nl-NL" smtClean="0"/>
              <a:t>5-3-2020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EDF1-13F8-4B49-9B36-524BCFCB47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0829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580F-22DE-4D7E-A3FD-146FE6449794}" type="datetimeFigureOut">
              <a:rPr lang="nl-NL" smtClean="0"/>
              <a:t>5-3-2020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EDF1-13F8-4B49-9B36-524BCFCB47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1573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580F-22DE-4D7E-A3FD-146FE6449794}" type="datetimeFigureOut">
              <a:rPr lang="nl-NL" smtClean="0"/>
              <a:t>5-3-2020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EDF1-13F8-4B49-9B36-524BCFCB47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098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580F-22DE-4D7E-A3FD-146FE6449794}" type="datetimeFigureOut">
              <a:rPr lang="nl-NL" smtClean="0"/>
              <a:t>5-3-2020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EDF1-13F8-4B49-9B36-524BCFCB47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5472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580F-22DE-4D7E-A3FD-146FE6449794}" type="datetimeFigureOut">
              <a:rPr lang="nl-NL" smtClean="0"/>
              <a:t>5-3-2020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EDF1-13F8-4B49-9B36-524BCFCB47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7607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580F-22DE-4D7E-A3FD-146FE6449794}" type="datetimeFigureOut">
              <a:rPr lang="nl-NL" smtClean="0"/>
              <a:t>5-3-2020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EDF1-13F8-4B49-9B36-524BCFCB47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6699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F580F-22DE-4D7E-A3FD-146FE6449794}" type="datetimeFigureOut">
              <a:rPr lang="nl-NL" smtClean="0"/>
              <a:t>5-3-2020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1EDF1-13F8-4B49-9B36-524BCFCB47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7321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f.jwwb.nl/public/n/z/d/temp-zroxinuxioyskpxgdvwn/812w9z/Parkinson-Disease-1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ommons.wikimedia.org/wiki/File:Gray764.png" TargetMode="Externa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Parkinson(isme)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Parkinson klachten op oudere leeftijd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1941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https://t.jwwb.nl/GidRr6hQm9NBLjWjtzh-ApFPY5Y=/336x0/filters:quality(95)/f.jwwb.nl%2Fpublic%2Fn%2Fz%2Fd%2Ftemp-zroxinuxioyskpxgdvwn%2F812w9z%2FParkinson-Disease-1.jpg">
            <a:hlinkClick r:id="rId2" tooltip="&quot;Toon grotere versie&quot;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658144"/>
            <a:ext cx="3200400" cy="4410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365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Parkinson en ouder worden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N</a:t>
            </a:r>
            <a:r>
              <a:rPr lang="nl-NL" dirty="0" smtClean="0"/>
              <a:t>aast </a:t>
            </a:r>
            <a:r>
              <a:rPr lang="nl-NL" dirty="0"/>
              <a:t>de </a:t>
            </a:r>
            <a:r>
              <a:rPr lang="nl-NL" dirty="0" smtClean="0"/>
              <a:t>problemen van bewegen kunnen ook andere klachten ontstaan. </a:t>
            </a:r>
          </a:p>
          <a:p>
            <a:r>
              <a:rPr lang="nl-NL" dirty="0" smtClean="0"/>
              <a:t>Autonome klachten; </a:t>
            </a:r>
            <a:r>
              <a:rPr lang="nl-NL" dirty="0" err="1" smtClean="0"/>
              <a:t>orthostase</a:t>
            </a:r>
            <a:r>
              <a:rPr lang="nl-NL" dirty="0" smtClean="0"/>
              <a:t> vallen, slikklachten, </a:t>
            </a:r>
            <a:r>
              <a:rPr lang="nl-NL" dirty="0"/>
              <a:t>obstipatie, incontinentie en seksuele </a:t>
            </a:r>
            <a:r>
              <a:rPr lang="nl-NL" dirty="0" smtClean="0"/>
              <a:t>functiestoornissen, transpireren</a:t>
            </a:r>
          </a:p>
          <a:p>
            <a:r>
              <a:rPr lang="nl-NL" dirty="0" smtClean="0"/>
              <a:t>Slaapstoornissen 70-90%</a:t>
            </a:r>
          </a:p>
          <a:p>
            <a:pPr lvl="2"/>
            <a:r>
              <a:rPr lang="nl-NL" dirty="0" smtClean="0"/>
              <a:t>Onrustige benen / draaien</a:t>
            </a:r>
          </a:p>
          <a:p>
            <a:pPr lvl="2"/>
            <a:r>
              <a:rPr lang="nl-NL" dirty="0" smtClean="0"/>
              <a:t>Slaap-waak ritme verstoord</a:t>
            </a:r>
          </a:p>
          <a:p>
            <a:pPr lvl="2"/>
            <a:r>
              <a:rPr lang="nl-NL" dirty="0" smtClean="0"/>
              <a:t>Remslaap stoornis</a:t>
            </a:r>
          </a:p>
          <a:p>
            <a:pPr marL="0" indent="0">
              <a:buNone/>
            </a:pPr>
            <a:r>
              <a:rPr lang="nl-NL" dirty="0" smtClean="0"/>
              <a:t>	</a:t>
            </a:r>
          </a:p>
          <a:p>
            <a:pPr lvl="1"/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6363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Parkinson en ouder worden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Pijn OFF pijn / </a:t>
            </a:r>
            <a:r>
              <a:rPr lang="nl-NL" dirty="0" err="1" smtClean="0"/>
              <a:t>neuropatisch</a:t>
            </a:r>
            <a:endParaRPr lang="nl-NL" dirty="0"/>
          </a:p>
          <a:p>
            <a:r>
              <a:rPr lang="nl-NL" dirty="0"/>
              <a:t>Meer bijwerkingen van </a:t>
            </a:r>
            <a:r>
              <a:rPr lang="nl-NL" dirty="0" smtClean="0"/>
              <a:t>medicijnen</a:t>
            </a:r>
          </a:p>
          <a:p>
            <a:r>
              <a:rPr lang="nl-NL" dirty="0" smtClean="0"/>
              <a:t>Depressie</a:t>
            </a:r>
          </a:p>
          <a:p>
            <a:pPr lvl="1"/>
            <a:r>
              <a:rPr lang="nl-NL" dirty="0" smtClean="0"/>
              <a:t>30% al bij aanvang tot 40% loop van de aandoening</a:t>
            </a:r>
          </a:p>
          <a:p>
            <a:pPr lvl="1"/>
            <a:r>
              <a:rPr lang="nl-NL" dirty="0" smtClean="0"/>
              <a:t>Lijkt relatie dopamine en beloning accepteren/ stemming</a:t>
            </a:r>
          </a:p>
          <a:p>
            <a:pPr lvl="1"/>
            <a:endParaRPr lang="nl-NL" dirty="0" smtClean="0"/>
          </a:p>
          <a:p>
            <a:pPr lvl="1"/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787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Parkinson en ouder worden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Hallucineren visuele hallucinaties nemen toe met ziekteduur</a:t>
            </a:r>
          </a:p>
          <a:p>
            <a:pPr lvl="1"/>
            <a:r>
              <a:rPr lang="nl-NL" dirty="0"/>
              <a:t>patiënten niet hallucinerend bij debuut</a:t>
            </a:r>
          </a:p>
          <a:p>
            <a:pPr lvl="1"/>
            <a:r>
              <a:rPr lang="nl-NL" dirty="0"/>
              <a:t>op 4 jaar 26 % had VH</a:t>
            </a:r>
          </a:p>
          <a:p>
            <a:pPr lvl="1"/>
            <a:r>
              <a:rPr lang="nl-NL" dirty="0"/>
              <a:t>op 6 jaar 47 %</a:t>
            </a:r>
          </a:p>
          <a:p>
            <a:pPr lvl="1"/>
            <a:r>
              <a:rPr lang="nl-NL" dirty="0"/>
              <a:t>in 10 jaar 60 %</a:t>
            </a:r>
          </a:p>
          <a:p>
            <a:pPr lvl="1"/>
            <a:r>
              <a:rPr lang="nl-NL" dirty="0"/>
              <a:t>zowel als uiting van ziekte als bijwerking van dopamine medicatie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8857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Parkinson </a:t>
            </a:r>
            <a:r>
              <a:rPr lang="nl-NL" dirty="0">
                <a:solidFill>
                  <a:srgbClr val="FF0000"/>
                </a:solidFill>
              </a:rPr>
              <a:t>en ouder worden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40-50% van patiënten met Parkinson krijgt Parkinson Dementie</a:t>
            </a:r>
          </a:p>
          <a:p>
            <a:pPr lvl="1"/>
            <a:r>
              <a:rPr lang="nl-NL" dirty="0" smtClean="0"/>
              <a:t>Traagheid, “ophalen” van informatie gaat niet goed</a:t>
            </a:r>
          </a:p>
          <a:p>
            <a:pPr lvl="1"/>
            <a:r>
              <a:rPr lang="nl-NL" dirty="0" smtClean="0"/>
              <a:t>Geheugen neemt af</a:t>
            </a:r>
          </a:p>
          <a:p>
            <a:pPr lvl="1"/>
            <a:r>
              <a:rPr lang="nl-NL" dirty="0"/>
              <a:t>Vooruit denken, organiseren, </a:t>
            </a:r>
            <a:r>
              <a:rPr lang="nl-NL" dirty="0" smtClean="0"/>
              <a:t>flexibiliteit nemen af</a:t>
            </a:r>
          </a:p>
          <a:p>
            <a:pPr lvl="1"/>
            <a:r>
              <a:rPr lang="nl-NL" dirty="0" smtClean="0"/>
              <a:t>Psychotische belevingen</a:t>
            </a:r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7057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/>
            </a:r>
            <a:br>
              <a:rPr lang="nl-NL" dirty="0" smtClean="0">
                <a:solidFill>
                  <a:srgbClr val="FF0000"/>
                </a:solidFill>
              </a:rPr>
            </a:br>
            <a:r>
              <a:rPr lang="nl-NL" dirty="0" smtClean="0">
                <a:solidFill>
                  <a:srgbClr val="FF0000"/>
                </a:solidFill>
              </a:rPr>
              <a:t>Parkinson </a:t>
            </a:r>
            <a:r>
              <a:rPr lang="nl-NL" dirty="0">
                <a:solidFill>
                  <a:srgbClr val="FF0000"/>
                </a:solidFill>
              </a:rPr>
              <a:t>en ouder worden</a:t>
            </a:r>
            <a:br>
              <a:rPr lang="nl-NL" dirty="0">
                <a:solidFill>
                  <a:srgbClr val="FF0000"/>
                </a:solidFill>
              </a:rPr>
            </a:br>
            <a:r>
              <a:rPr lang="nl-NL" sz="2700" dirty="0"/>
              <a:t>Behandeling;</a:t>
            </a:r>
            <a:r>
              <a:rPr lang="nl-NL" dirty="0">
                <a:solidFill>
                  <a:srgbClr val="FF0000"/>
                </a:solidFill>
              </a:rPr>
              <a:t/>
            </a:r>
            <a:br>
              <a:rPr lang="nl-NL" dirty="0">
                <a:solidFill>
                  <a:srgbClr val="FF0000"/>
                </a:solidFill>
              </a:rPr>
            </a:b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smtClean="0"/>
              <a:t>Bijwerkingen </a:t>
            </a:r>
            <a:r>
              <a:rPr lang="nl-NL" dirty="0"/>
              <a:t>van pillen nemen toe; Niet medicamenteuze multidisciplinaire behandeling is van groot belang</a:t>
            </a:r>
          </a:p>
          <a:p>
            <a:r>
              <a:rPr lang="nl-NL" dirty="0" smtClean="0"/>
              <a:t>medicamenteus ouderen; </a:t>
            </a:r>
          </a:p>
          <a:p>
            <a:pPr lvl="1"/>
            <a:r>
              <a:rPr lang="nl-NL" dirty="0" smtClean="0"/>
              <a:t>Parkinson; 1</a:t>
            </a:r>
            <a:r>
              <a:rPr lang="nl-NL" baseline="30000" dirty="0" smtClean="0"/>
              <a:t>e</a:t>
            </a:r>
            <a:r>
              <a:rPr lang="nl-NL" dirty="0" smtClean="0"/>
              <a:t> keus </a:t>
            </a:r>
            <a:r>
              <a:rPr lang="nl-NL" dirty="0" err="1" smtClean="0"/>
              <a:t>sinemet</a:t>
            </a:r>
            <a:r>
              <a:rPr lang="nl-NL" dirty="0" smtClean="0"/>
              <a:t> of </a:t>
            </a:r>
            <a:r>
              <a:rPr lang="nl-NL" dirty="0" err="1" smtClean="0"/>
              <a:t>madopar</a:t>
            </a:r>
            <a:r>
              <a:rPr lang="nl-NL" dirty="0" smtClean="0"/>
              <a:t> (levodopa)</a:t>
            </a:r>
          </a:p>
          <a:p>
            <a:pPr lvl="1"/>
            <a:r>
              <a:rPr lang="nl-NL" dirty="0" smtClean="0"/>
              <a:t>Liever geen </a:t>
            </a:r>
          </a:p>
          <a:p>
            <a:pPr lvl="2"/>
            <a:r>
              <a:rPr lang="nl-NL" dirty="0" smtClean="0"/>
              <a:t>Anti viraal (Amantadine) hallucinaties droge mond </a:t>
            </a:r>
          </a:p>
          <a:p>
            <a:pPr lvl="2"/>
            <a:r>
              <a:rPr lang="nl-NL" dirty="0"/>
              <a:t>M</a:t>
            </a:r>
            <a:r>
              <a:rPr lang="nl-NL" dirty="0" smtClean="0"/>
              <a:t>ao B (</a:t>
            </a:r>
            <a:r>
              <a:rPr lang="nl-NL" dirty="0" err="1" smtClean="0"/>
              <a:t>Selegiline</a:t>
            </a:r>
            <a:r>
              <a:rPr lang="nl-NL" dirty="0" smtClean="0"/>
              <a:t>) slaapstoornis, hallucineren</a:t>
            </a:r>
          </a:p>
          <a:p>
            <a:pPr lvl="2"/>
            <a:r>
              <a:rPr lang="nl-NL" dirty="0" smtClean="0"/>
              <a:t>Anti Cholinerg (</a:t>
            </a:r>
            <a:r>
              <a:rPr lang="nl-NL" dirty="0" err="1" smtClean="0"/>
              <a:t>Akineton</a:t>
            </a:r>
            <a:r>
              <a:rPr lang="nl-NL" dirty="0" smtClean="0"/>
              <a:t>) </a:t>
            </a:r>
            <a:endParaRPr lang="nl-NL" dirty="0"/>
          </a:p>
          <a:p>
            <a:pPr lvl="1"/>
            <a:r>
              <a:rPr lang="nl-NL" dirty="0" smtClean="0"/>
              <a:t>Naast dopamine bij ouderen ook grotere rol tekort aan Acetylcholine (hallucineren)</a:t>
            </a:r>
          </a:p>
          <a:p>
            <a:pPr lvl="1"/>
            <a:r>
              <a:rPr lang="nl-NL" dirty="0" smtClean="0"/>
              <a:t>Vaak wordt er een acetylcholine stimulerend middel bijgegeven.(</a:t>
            </a:r>
            <a:r>
              <a:rPr lang="nl-NL" dirty="0" err="1" smtClean="0"/>
              <a:t>vb</a:t>
            </a:r>
            <a:r>
              <a:rPr lang="nl-NL" dirty="0" smtClean="0"/>
              <a:t> </a:t>
            </a:r>
            <a:r>
              <a:rPr lang="nl-NL" dirty="0" err="1" smtClean="0"/>
              <a:t>rivastigmine</a:t>
            </a:r>
            <a:r>
              <a:rPr lang="nl-NL" dirty="0" smtClean="0"/>
              <a:t> pleister)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1777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rgbClr val="FF0000"/>
                </a:solidFill>
              </a:rPr>
              <a:t>Parkinson en ouder worden</a:t>
            </a:r>
            <a:br>
              <a:rPr lang="nl-NL" dirty="0">
                <a:solidFill>
                  <a:srgbClr val="FF0000"/>
                </a:solidFill>
              </a:rPr>
            </a:br>
            <a:r>
              <a:rPr lang="nl-NL" sz="2700" dirty="0"/>
              <a:t>Behandeling;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Autonome ZS klachten</a:t>
            </a:r>
          </a:p>
          <a:p>
            <a:pPr lvl="1"/>
            <a:r>
              <a:rPr lang="nl-NL" dirty="0" smtClean="0"/>
              <a:t>Slaapstoornissen </a:t>
            </a:r>
          </a:p>
          <a:p>
            <a:pPr lvl="2"/>
            <a:r>
              <a:rPr lang="nl-NL" dirty="0" smtClean="0"/>
              <a:t>Bewegen / onrustige benen &gt; dopamine</a:t>
            </a:r>
          </a:p>
          <a:p>
            <a:pPr lvl="2"/>
            <a:r>
              <a:rPr lang="nl-NL" dirty="0" smtClean="0"/>
              <a:t>Slaap Waakritme &gt; Melatonine</a:t>
            </a:r>
          </a:p>
          <a:p>
            <a:pPr lvl="2"/>
            <a:r>
              <a:rPr lang="nl-NL" dirty="0" smtClean="0"/>
              <a:t>REM slaapstoornis &gt; </a:t>
            </a:r>
            <a:r>
              <a:rPr lang="nl-NL" dirty="0" err="1" smtClean="0"/>
              <a:t>rivotril</a:t>
            </a:r>
            <a:endParaRPr lang="nl-NL" dirty="0" smtClean="0"/>
          </a:p>
          <a:p>
            <a:pPr lvl="1"/>
            <a:r>
              <a:rPr lang="nl-NL" dirty="0" smtClean="0"/>
              <a:t>Pijn</a:t>
            </a:r>
          </a:p>
          <a:p>
            <a:pPr lvl="2"/>
            <a:r>
              <a:rPr lang="nl-NL" dirty="0" smtClean="0"/>
              <a:t>OFF periode &gt; dopamine</a:t>
            </a:r>
          </a:p>
          <a:p>
            <a:pPr lvl="2"/>
            <a:r>
              <a:rPr lang="nl-NL" dirty="0" err="1" smtClean="0"/>
              <a:t>Neuropatisch</a:t>
            </a:r>
            <a:r>
              <a:rPr lang="nl-NL" dirty="0" smtClean="0"/>
              <a:t> &gt; </a:t>
            </a:r>
            <a:r>
              <a:rPr lang="nl-NL" dirty="0" err="1" smtClean="0"/>
              <a:t>nortrilen</a:t>
            </a:r>
            <a:endParaRPr lang="nl-NL" dirty="0" smtClean="0"/>
          </a:p>
          <a:p>
            <a:pPr lvl="1"/>
            <a:r>
              <a:rPr lang="nl-NL" dirty="0" smtClean="0"/>
              <a:t>Depressie</a:t>
            </a:r>
          </a:p>
          <a:p>
            <a:pPr lvl="2"/>
            <a:r>
              <a:rPr lang="nl-NL" dirty="0" smtClean="0"/>
              <a:t>Vaker tricyclische middelen </a:t>
            </a:r>
            <a:r>
              <a:rPr lang="nl-NL" dirty="0" err="1" smtClean="0"/>
              <a:t>nortrilen</a:t>
            </a:r>
            <a:endParaRPr lang="nl-NL" dirty="0" smtClean="0"/>
          </a:p>
          <a:p>
            <a:pPr lvl="2"/>
            <a:r>
              <a:rPr lang="nl-NL" dirty="0" smtClean="0"/>
              <a:t>Alternatief </a:t>
            </a:r>
            <a:r>
              <a:rPr lang="nl-NL" dirty="0" err="1" smtClean="0"/>
              <a:t>Bupropion</a:t>
            </a:r>
            <a:r>
              <a:rPr lang="nl-NL" dirty="0" smtClean="0"/>
              <a:t> (dopaminerg)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872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rgbClr val="FF0000"/>
                </a:solidFill>
              </a:rPr>
              <a:t>Parkinson en ouder </a:t>
            </a:r>
            <a:r>
              <a:rPr lang="nl-NL" dirty="0" smtClean="0">
                <a:solidFill>
                  <a:srgbClr val="FF0000"/>
                </a:solidFill>
              </a:rPr>
              <a:t>worden</a:t>
            </a:r>
            <a:r>
              <a:rPr lang="nl-NL" dirty="0">
                <a:solidFill>
                  <a:srgbClr val="FF0000"/>
                </a:solidFill>
              </a:rPr>
              <a:t/>
            </a:r>
            <a:br>
              <a:rPr lang="nl-NL" dirty="0">
                <a:solidFill>
                  <a:srgbClr val="FF0000"/>
                </a:solidFill>
              </a:rPr>
            </a:br>
            <a:r>
              <a:rPr lang="nl-NL" sz="2700" dirty="0"/>
              <a:t>Behandeling;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nl-NL" dirty="0"/>
              <a:t>Hallucineren</a:t>
            </a:r>
          </a:p>
          <a:p>
            <a:pPr lvl="2"/>
            <a:r>
              <a:rPr lang="nl-NL" dirty="0"/>
              <a:t>Dopamine verlagen, </a:t>
            </a:r>
            <a:r>
              <a:rPr lang="nl-NL" dirty="0" err="1"/>
              <a:t>clozapine</a:t>
            </a:r>
            <a:r>
              <a:rPr lang="nl-NL" dirty="0"/>
              <a:t>, </a:t>
            </a:r>
            <a:r>
              <a:rPr lang="nl-NL" dirty="0" err="1"/>
              <a:t>seroquel</a:t>
            </a:r>
            <a:r>
              <a:rPr lang="nl-NL" dirty="0"/>
              <a:t>, acetylcholine verhogen (</a:t>
            </a:r>
            <a:r>
              <a:rPr lang="nl-NL" dirty="0" err="1"/>
              <a:t>rivastigmine</a:t>
            </a:r>
            <a:r>
              <a:rPr lang="nl-NL" dirty="0"/>
              <a:t>)</a:t>
            </a:r>
          </a:p>
          <a:p>
            <a:pPr lvl="1"/>
            <a:r>
              <a:rPr lang="nl-NL" dirty="0" smtClean="0"/>
              <a:t>Dementie</a:t>
            </a:r>
          </a:p>
          <a:p>
            <a:pPr lvl="2"/>
            <a:r>
              <a:rPr lang="nl-NL" dirty="0" smtClean="0"/>
              <a:t>acetylcholine </a:t>
            </a:r>
            <a:r>
              <a:rPr lang="nl-NL" dirty="0"/>
              <a:t>verhogen (</a:t>
            </a:r>
            <a:r>
              <a:rPr lang="nl-NL" dirty="0" err="1"/>
              <a:t>rivastigmine</a:t>
            </a:r>
            <a:r>
              <a:rPr lang="nl-NL" dirty="0" smtClean="0"/>
              <a:t>)</a:t>
            </a:r>
          </a:p>
          <a:p>
            <a:pPr lvl="1"/>
            <a:endParaRPr lang="nl-NL" dirty="0"/>
          </a:p>
          <a:p>
            <a:endParaRPr lang="nl-NL" dirty="0"/>
          </a:p>
          <a:p>
            <a:endParaRPr lang="nl-NL" dirty="0" smtClean="0"/>
          </a:p>
          <a:p>
            <a:pPr lvl="1"/>
            <a:endParaRPr lang="nl-NL" dirty="0" smtClean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679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Parkinson en ouder worden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Palliatieve </a:t>
            </a:r>
            <a:r>
              <a:rPr lang="nl-NL" dirty="0" smtClean="0"/>
              <a:t>Fase</a:t>
            </a:r>
          </a:p>
          <a:p>
            <a:pPr lvl="1"/>
            <a:r>
              <a:rPr lang="nl-NL" dirty="0" smtClean="0"/>
              <a:t>Ziekte is ongeneselijk</a:t>
            </a:r>
          </a:p>
          <a:p>
            <a:pPr lvl="1"/>
            <a:r>
              <a:rPr lang="nl-NL" dirty="0" smtClean="0"/>
              <a:t>Kwetsbaarheid neemt toe</a:t>
            </a:r>
          </a:p>
          <a:p>
            <a:pPr lvl="1"/>
            <a:r>
              <a:rPr lang="nl-NL" dirty="0" smtClean="0"/>
              <a:t>Laatste fase is gericht op comfort</a:t>
            </a:r>
          </a:p>
          <a:p>
            <a:pPr lvl="2"/>
            <a:r>
              <a:rPr lang="nl-NL" smtClean="0"/>
              <a:t>Wanneer laatste fase?</a:t>
            </a:r>
            <a:endParaRPr lang="nl-NL" dirty="0" smtClean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8863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LEWY BODY SYNDROOM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Oorzaak van dementie</a:t>
            </a:r>
          </a:p>
          <a:p>
            <a:r>
              <a:rPr lang="nl-NL" dirty="0" smtClean="0"/>
              <a:t>Begint vaak met parkinsonisme (&lt;1 jaar)</a:t>
            </a:r>
          </a:p>
          <a:p>
            <a:r>
              <a:rPr lang="nl-NL" dirty="0" smtClean="0"/>
              <a:t>Kan in begin erg wisselend beeld zijn</a:t>
            </a:r>
          </a:p>
          <a:p>
            <a:r>
              <a:rPr lang="nl-NL" dirty="0" smtClean="0"/>
              <a:t>70% heeft last van hallucineren</a:t>
            </a:r>
          </a:p>
          <a:p>
            <a:r>
              <a:rPr lang="nl-NL" dirty="0" smtClean="0"/>
              <a:t>Vallen </a:t>
            </a:r>
          </a:p>
          <a:p>
            <a:r>
              <a:rPr lang="nl-NL" dirty="0" smtClean="0"/>
              <a:t>Mobiliteit / vallen / syncope</a:t>
            </a:r>
          </a:p>
          <a:p>
            <a:r>
              <a:rPr lang="nl-NL" dirty="0" smtClean="0"/>
              <a:t>Slapen (dag-nacht en REM slaap)</a:t>
            </a:r>
          </a:p>
          <a:p>
            <a:r>
              <a:rPr lang="nl-NL" dirty="0" smtClean="0"/>
              <a:t>Geheugenproblemen komen vaak wat later</a:t>
            </a:r>
          </a:p>
        </p:txBody>
      </p:sp>
    </p:spTree>
    <p:extLst>
      <p:ext uri="{BB962C8B-B14F-4D97-AF65-F5344CB8AC3E}">
        <p14:creationId xmlns:p14="http://schemas.microsoft.com/office/powerpoint/2010/main" val="412514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Inhoud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nl-NL" dirty="0">
                <a:solidFill>
                  <a:prstClr val="black"/>
                </a:solidFill>
              </a:rPr>
              <a:t>Hoe werkt het in de hersenen</a:t>
            </a:r>
            <a:r>
              <a:rPr lang="nl-NL" dirty="0" smtClean="0">
                <a:solidFill>
                  <a:prstClr val="black"/>
                </a:solidFill>
              </a:rPr>
              <a:t>?</a:t>
            </a:r>
          </a:p>
          <a:p>
            <a:pPr lvl="1"/>
            <a:r>
              <a:rPr lang="nl-NL" dirty="0" smtClean="0">
                <a:solidFill>
                  <a:prstClr val="black"/>
                </a:solidFill>
              </a:rPr>
              <a:t>2 systemen voor beweging</a:t>
            </a:r>
            <a:endParaRPr lang="nl-NL" dirty="0">
              <a:solidFill>
                <a:prstClr val="black"/>
              </a:solidFill>
            </a:endParaRPr>
          </a:p>
          <a:p>
            <a:pPr lvl="1"/>
            <a:r>
              <a:rPr lang="nl-NL" dirty="0" smtClean="0"/>
              <a:t>Wat is (ziekte) </a:t>
            </a:r>
            <a:r>
              <a:rPr lang="nl-NL" dirty="0" err="1" smtClean="0"/>
              <a:t>parkinson</a:t>
            </a:r>
            <a:r>
              <a:rPr lang="nl-NL" dirty="0" smtClean="0"/>
              <a:t>?</a:t>
            </a:r>
          </a:p>
          <a:p>
            <a:pPr lvl="1"/>
            <a:r>
              <a:rPr lang="nl-NL" dirty="0" smtClean="0"/>
              <a:t>Wat is parkinsonisme?</a:t>
            </a:r>
          </a:p>
          <a:p>
            <a:r>
              <a:rPr lang="nl-NL" dirty="0" smtClean="0"/>
              <a:t>Parkinson(isme) in de geriatrie, ziektebeelden</a:t>
            </a:r>
          </a:p>
          <a:p>
            <a:pPr lvl="1"/>
            <a:r>
              <a:rPr lang="nl-NL" dirty="0" smtClean="0"/>
              <a:t>Ziekte van Parkinson</a:t>
            </a:r>
          </a:p>
          <a:p>
            <a:pPr lvl="1"/>
            <a:r>
              <a:rPr lang="nl-NL" dirty="0" err="1" smtClean="0"/>
              <a:t>Lewy</a:t>
            </a:r>
            <a:r>
              <a:rPr lang="nl-NL" dirty="0" smtClean="0"/>
              <a:t> </a:t>
            </a:r>
            <a:r>
              <a:rPr lang="nl-NL" dirty="0"/>
              <a:t>body dementie</a:t>
            </a:r>
          </a:p>
          <a:p>
            <a:pPr lvl="1"/>
            <a:r>
              <a:rPr lang="nl-NL" dirty="0"/>
              <a:t>Vasculair Parkinsonisme</a:t>
            </a:r>
          </a:p>
          <a:p>
            <a:pPr lvl="1"/>
            <a:r>
              <a:rPr lang="nl-NL" dirty="0"/>
              <a:t>Medicamenteus </a:t>
            </a:r>
            <a:r>
              <a:rPr lang="nl-NL" dirty="0" smtClean="0"/>
              <a:t>Parkinsonisme</a:t>
            </a:r>
          </a:p>
          <a:p>
            <a:pPr lvl="1"/>
            <a:r>
              <a:rPr lang="nl-NL" dirty="0" smtClean="0"/>
              <a:t>Minder vaak voorkomende aandoeningen</a:t>
            </a:r>
            <a:endParaRPr lang="nl-NL" dirty="0"/>
          </a:p>
          <a:p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39516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LEWY BODY SYNDROOM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Dopamine heeft meestal niet veel effect op parkinsonisme</a:t>
            </a:r>
          </a:p>
          <a:p>
            <a:r>
              <a:rPr lang="nl-NL" dirty="0" smtClean="0"/>
              <a:t>Middelen tegen psychose (hallucineren) worden vaak niet goed verdragen</a:t>
            </a:r>
          </a:p>
          <a:p>
            <a:r>
              <a:rPr lang="nl-NL" dirty="0" smtClean="0"/>
              <a:t>Acetylcholine stimulerende middelen (</a:t>
            </a:r>
            <a:r>
              <a:rPr lang="nl-NL" dirty="0" err="1" smtClean="0"/>
              <a:t>rivastigmine</a:t>
            </a:r>
            <a:r>
              <a:rPr lang="nl-NL" dirty="0" smtClean="0"/>
              <a:t> pleister) geeft geregeld verbetering aandacht concentratie en remt hallucineren</a:t>
            </a:r>
          </a:p>
        </p:txBody>
      </p:sp>
    </p:spTree>
    <p:extLst>
      <p:ext uri="{BB962C8B-B14F-4D97-AF65-F5344CB8AC3E}">
        <p14:creationId xmlns:p14="http://schemas.microsoft.com/office/powerpoint/2010/main" val="339965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Medicamenteus Parkinsonisme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Te weinig Dopamine activiteit leidt tot parkinsonisme</a:t>
            </a:r>
          </a:p>
          <a:p>
            <a:r>
              <a:rPr lang="nl-NL" dirty="0" smtClean="0"/>
              <a:t>Veel medicijnen remmen dopamine (</a:t>
            </a:r>
            <a:r>
              <a:rPr lang="nl-NL" dirty="0" err="1" smtClean="0"/>
              <a:t>vb</a:t>
            </a:r>
            <a:r>
              <a:rPr lang="nl-NL" dirty="0" smtClean="0"/>
              <a:t> depressie, misselijkheid, hallucineren)</a:t>
            </a:r>
          </a:p>
          <a:p>
            <a:r>
              <a:rPr lang="nl-NL" dirty="0" smtClean="0"/>
              <a:t>(Te hoge dosering van) die medicijnen kan parkinsonisme veroorzaken</a:t>
            </a:r>
          </a:p>
        </p:txBody>
      </p:sp>
    </p:spTree>
    <p:extLst>
      <p:ext uri="{BB962C8B-B14F-4D97-AF65-F5344CB8AC3E}">
        <p14:creationId xmlns:p14="http://schemas.microsoft.com/office/powerpoint/2010/main" val="338426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https://www.ntvg.nl/sites/default/files/migrated/a336_t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-99392"/>
            <a:ext cx="5112568" cy="6599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8381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altLang="nl-NL" dirty="0">
                <a:solidFill>
                  <a:srgbClr val="FF0000"/>
                </a:solidFill>
              </a:rPr>
              <a:t>Medicamenteus Parkinsonisme; </a:t>
            </a:r>
            <a:r>
              <a:rPr lang="nl-NL" altLang="nl-NL" dirty="0" smtClean="0">
                <a:solidFill>
                  <a:srgbClr val="FF0000"/>
                </a:solidFill>
              </a:rPr>
              <a:t>Delier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Verwarring meest door een lichamelijke lijden</a:t>
            </a:r>
          </a:p>
          <a:p>
            <a:r>
              <a:rPr lang="nl-NL" dirty="0" smtClean="0"/>
              <a:t>Ernstige aandoening (RR sterfte 2.3)</a:t>
            </a:r>
            <a:endParaRPr lang="nl-NL" dirty="0"/>
          </a:p>
          <a:p>
            <a:r>
              <a:rPr lang="nl-NL" dirty="0" smtClean="0"/>
              <a:t>Geen dementie </a:t>
            </a:r>
            <a:r>
              <a:rPr lang="nl-NL" dirty="0" err="1" smtClean="0"/>
              <a:t>ip</a:t>
            </a:r>
            <a:r>
              <a:rPr lang="nl-NL" dirty="0" smtClean="0"/>
              <a:t> reversibel</a:t>
            </a:r>
          </a:p>
          <a:p>
            <a:r>
              <a:rPr lang="nl-NL" dirty="0" smtClean="0"/>
              <a:t>Hallucineren / angst </a:t>
            </a:r>
          </a:p>
          <a:p>
            <a:pPr lvl="1"/>
            <a:r>
              <a:rPr lang="nl-NL" dirty="0" smtClean="0"/>
              <a:t>Niet medicamenteus; oorzaak? oriëntatie, dag-nacht, vocht voeding, </a:t>
            </a:r>
          </a:p>
          <a:p>
            <a:pPr lvl="1"/>
            <a:r>
              <a:rPr lang="nl-NL" dirty="0" smtClean="0"/>
              <a:t>Medicamenteus; anti </a:t>
            </a:r>
            <a:r>
              <a:rPr lang="nl-NL" dirty="0" err="1" smtClean="0"/>
              <a:t>psychotica</a:t>
            </a:r>
            <a:endParaRPr lang="nl-NL" dirty="0" smtClean="0"/>
          </a:p>
          <a:p>
            <a:pPr lvl="2"/>
            <a:r>
              <a:rPr lang="nl-NL" dirty="0" smtClean="0"/>
              <a:t>Deze werken anti dopaminerg </a:t>
            </a:r>
          </a:p>
          <a:p>
            <a:pPr lvl="2"/>
            <a:r>
              <a:rPr lang="nl-NL" dirty="0" smtClean="0"/>
              <a:t>Bijwerking kan parkinsonisme zijn (te hoog gedoseerd)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3023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altLang="nl-NL" dirty="0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altLang="nl-NL" dirty="0" smtClean="0">
                <a:solidFill>
                  <a:srgbClr val="FF0000"/>
                </a:solidFill>
              </a:rPr>
              <a:t>Medicamenteus Parkinsonisme; Delier</a:t>
            </a:r>
            <a:endParaRPr lang="nl-NL" altLang="nl-NL" dirty="0">
              <a:solidFill>
                <a:srgbClr val="FF0000"/>
              </a:solidFill>
            </a:endParaRPr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3048000" y="2895600"/>
            <a:ext cx="1905000" cy="16002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/>
              <a:t>Brein</a:t>
            </a:r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>
            <a:off x="4114800" y="4343400"/>
            <a:ext cx="15240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5699125" y="4114800"/>
            <a:ext cx="944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/>
              <a:t>Delier</a:t>
            </a:r>
          </a:p>
        </p:txBody>
      </p:sp>
      <p:sp>
        <p:nvSpPr>
          <p:cNvPr id="41991" name="AutoShape 7"/>
          <p:cNvSpPr>
            <a:spLocks noChangeArrowheads="1"/>
          </p:cNvSpPr>
          <p:nvPr/>
        </p:nvSpPr>
        <p:spPr bwMode="auto">
          <a:xfrm>
            <a:off x="3886200" y="4495800"/>
            <a:ext cx="1524000" cy="1219200"/>
          </a:xfrm>
          <a:prstGeom prst="upArrowCallout">
            <a:avLst>
              <a:gd name="adj1" fmla="val 31250"/>
              <a:gd name="adj2" fmla="val 31250"/>
              <a:gd name="adj3" fmla="val 16667"/>
              <a:gd name="adj4" fmla="val 6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l-NL" altLang="nl-NL" sz="1400"/>
              <a:t>Laag acetylcholine</a:t>
            </a:r>
          </a:p>
          <a:p>
            <a:r>
              <a:rPr lang="nl-NL" altLang="nl-NL" sz="1400"/>
              <a:t>En/of</a:t>
            </a:r>
          </a:p>
          <a:p>
            <a:r>
              <a:rPr lang="nl-NL" altLang="nl-NL" sz="1400"/>
              <a:t>Hoog dopamine</a:t>
            </a:r>
          </a:p>
        </p:txBody>
      </p:sp>
      <p:sp>
        <p:nvSpPr>
          <p:cNvPr id="41994" name="AutoShape 10"/>
          <p:cNvSpPr>
            <a:spLocks noChangeArrowheads="1"/>
          </p:cNvSpPr>
          <p:nvPr/>
        </p:nvSpPr>
        <p:spPr bwMode="auto">
          <a:xfrm>
            <a:off x="3200400" y="22098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41995" name="AutoShape 11"/>
          <p:cNvSpPr>
            <a:spLocks noChangeArrowheads="1"/>
          </p:cNvSpPr>
          <p:nvPr/>
        </p:nvSpPr>
        <p:spPr bwMode="auto">
          <a:xfrm>
            <a:off x="3733800" y="19812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41996" name="AutoShape 12"/>
          <p:cNvSpPr>
            <a:spLocks noChangeArrowheads="1"/>
          </p:cNvSpPr>
          <p:nvPr/>
        </p:nvSpPr>
        <p:spPr bwMode="auto">
          <a:xfrm>
            <a:off x="4267200" y="22098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4098925" y="1717675"/>
            <a:ext cx="26368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altLang="nl-NL"/>
              <a:t>Veelvoud oorzaken </a:t>
            </a:r>
          </a:p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8788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305" name="Group 105"/>
          <p:cNvGraphicFramePr>
            <a:graphicFrameLocks noGrp="1"/>
          </p:cNvGraphicFramePr>
          <p:nvPr>
            <p:ph type="tbl" idx="1"/>
          </p:nvPr>
        </p:nvGraphicFramePr>
        <p:xfrm>
          <a:off x="323850" y="260350"/>
          <a:ext cx="8497888" cy="6189664"/>
        </p:xfrm>
        <a:graphic>
          <a:graphicData uri="http://schemas.openxmlformats.org/drawingml/2006/table">
            <a:tbl>
              <a:tblPr/>
              <a:tblGrid>
                <a:gridCol w="1584325"/>
                <a:gridCol w="1296988"/>
                <a:gridCol w="1008062"/>
                <a:gridCol w="1008063"/>
                <a:gridCol w="1008062"/>
                <a:gridCol w="936625"/>
                <a:gridCol w="792163"/>
                <a:gridCol w="863600"/>
              </a:tblGrid>
              <a:tr h="750888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Atypische AP</a:t>
                      </a: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803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generiek</a:t>
                      </a: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specialité</a:t>
                      </a: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D2</a:t>
                      </a: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5HT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2a</a:t>
                      </a: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5HT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2c</a:t>
                      </a: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ACh</a:t>
                      </a: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Alfa1</a:t>
                      </a: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Hist</a:t>
                      </a: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0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risperidon</a:t>
                      </a: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Risperdal</a:t>
                      </a: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+++</a:t>
                      </a: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+++++</a:t>
                      </a: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nvt</a:t>
                      </a: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++</a:t>
                      </a: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8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paliperidon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Invega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+++</a:t>
                      </a: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nl-NL" alt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+++++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nvt</a:t>
                      </a: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++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8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olanzapine</a:t>
                      </a: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Zyprexa</a:t>
                      </a: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++</a:t>
                      </a: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+++</a:t>
                      </a: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++++</a:t>
                      </a: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++</a:t>
                      </a: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+++</a:t>
                      </a: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quetiapine</a:t>
                      </a: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Seroquel</a:t>
                      </a: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++</a:t>
                      </a: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++</a:t>
                      </a: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+++</a:t>
                      </a: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6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clozapine</a:t>
                      </a: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Leponex</a:t>
                      </a: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++</a:t>
                      </a: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+++</a:t>
                      </a: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++</a:t>
                      </a: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++</a:t>
                      </a: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++++</a:t>
                      </a: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0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aripiprazole</a:t>
                      </a: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Abilify</a:t>
                      </a: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+++</a:t>
                      </a: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+++</a:t>
                      </a: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++</a:t>
                      </a: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++</a:t>
                      </a: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++</a:t>
                      </a: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122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Vasculaire Parkinsonisme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Oorzaak gekenmerkt door</a:t>
            </a:r>
          </a:p>
          <a:p>
            <a:pPr lvl="1"/>
            <a:r>
              <a:rPr lang="nl-NL" dirty="0" smtClean="0"/>
              <a:t>Vaak herseninfarct in voorgeschiedenis</a:t>
            </a:r>
            <a:endParaRPr lang="nl-NL" dirty="0"/>
          </a:p>
          <a:p>
            <a:pPr lvl="1"/>
            <a:r>
              <a:rPr lang="nl-NL" dirty="0" smtClean="0"/>
              <a:t>Achteruitgang mobiliteit vaak </a:t>
            </a:r>
            <a:r>
              <a:rPr lang="nl-NL" dirty="0" err="1" smtClean="0"/>
              <a:t>lower</a:t>
            </a:r>
            <a:r>
              <a:rPr lang="nl-NL" dirty="0" smtClean="0"/>
              <a:t> body parkinsonisme traag, </a:t>
            </a:r>
            <a:r>
              <a:rPr lang="nl-NL" dirty="0" err="1" smtClean="0"/>
              <a:t>schuivelend</a:t>
            </a:r>
            <a:r>
              <a:rPr lang="nl-NL" dirty="0" smtClean="0"/>
              <a:t>, vallen.</a:t>
            </a:r>
          </a:p>
          <a:p>
            <a:pPr lvl="1"/>
            <a:r>
              <a:rPr lang="nl-NL" dirty="0" smtClean="0"/>
              <a:t>Minder voorover gebogen, meer </a:t>
            </a:r>
            <a:r>
              <a:rPr lang="nl-NL" dirty="0" err="1" smtClean="0"/>
              <a:t>breedbasisch</a:t>
            </a:r>
            <a:endParaRPr lang="nl-NL" dirty="0" smtClean="0"/>
          </a:p>
          <a:p>
            <a:pPr lvl="1"/>
            <a:r>
              <a:rPr lang="nl-NL" dirty="0" smtClean="0"/>
              <a:t>Vaak vertraging </a:t>
            </a:r>
            <a:r>
              <a:rPr lang="nl-NL" dirty="0"/>
              <a:t>in denken en handelen</a:t>
            </a:r>
          </a:p>
          <a:p>
            <a:pPr lvl="1"/>
            <a:r>
              <a:rPr lang="nl-NL" dirty="0"/>
              <a:t>Vergeetachtigheid (ophalen van gegevens)</a:t>
            </a:r>
          </a:p>
          <a:p>
            <a:pPr lvl="1"/>
            <a:r>
              <a:rPr lang="nl-NL" dirty="0" smtClean="0"/>
              <a:t>plasklachten</a:t>
            </a:r>
          </a:p>
          <a:p>
            <a:pPr lvl="1"/>
            <a:endParaRPr lang="nl-NL" dirty="0" smtClean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069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Multisysteem Atrofie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dirty="0" smtClean="0"/>
              <a:t>Komt niet vaak voor 3-5/ 100.000</a:t>
            </a:r>
          </a:p>
          <a:p>
            <a:r>
              <a:rPr lang="nl-NL" dirty="0" smtClean="0"/>
              <a:t>Begint vaak zoals ziekte van Parkinson (meest symmetrisch)</a:t>
            </a:r>
          </a:p>
          <a:p>
            <a:r>
              <a:rPr lang="nl-NL" dirty="0" smtClean="0"/>
              <a:t>Dopamine helpt niet veel</a:t>
            </a:r>
          </a:p>
          <a:p>
            <a:r>
              <a:rPr lang="nl-NL" dirty="0" smtClean="0"/>
              <a:t>Lopen gaat sneller achteruit, lopen meer wijdbeens en vallen vaker, </a:t>
            </a:r>
            <a:r>
              <a:rPr lang="nl-NL" dirty="0" err="1" smtClean="0"/>
              <a:t>antecollis</a:t>
            </a:r>
            <a:endParaRPr lang="nl-NL" dirty="0" smtClean="0"/>
          </a:p>
          <a:p>
            <a:r>
              <a:rPr lang="nl-NL" dirty="0" smtClean="0"/>
              <a:t>Meer falen van autonoom zenuwstelsel (bloeddruk, plassen </a:t>
            </a:r>
            <a:r>
              <a:rPr lang="nl-NL" dirty="0" err="1" smtClean="0"/>
              <a:t>etc</a:t>
            </a:r>
            <a:r>
              <a:rPr lang="nl-NL" dirty="0"/>
              <a:t>)</a:t>
            </a:r>
            <a:endParaRPr lang="nl-NL" dirty="0" smtClean="0"/>
          </a:p>
          <a:p>
            <a:r>
              <a:rPr lang="nl-NL" dirty="0" smtClean="0"/>
              <a:t>Ook </a:t>
            </a:r>
            <a:r>
              <a:rPr lang="nl-NL" dirty="0" err="1" smtClean="0"/>
              <a:t>pyramidale</a:t>
            </a:r>
            <a:r>
              <a:rPr lang="nl-NL" dirty="0" smtClean="0"/>
              <a:t> verschijnselen spasme, verlamming </a:t>
            </a:r>
          </a:p>
          <a:p>
            <a:r>
              <a:rPr lang="nl-NL" dirty="0" smtClean="0"/>
              <a:t>Cognitie blijft goed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6343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3" y="2060849"/>
            <a:ext cx="4104456" cy="2550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90006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Progressieve </a:t>
            </a:r>
            <a:r>
              <a:rPr lang="nl-NL" dirty="0" err="1" smtClean="0">
                <a:solidFill>
                  <a:srgbClr val="FF0000"/>
                </a:solidFill>
              </a:rPr>
              <a:t>supranuclear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dirty="0" err="1" smtClean="0">
                <a:solidFill>
                  <a:srgbClr val="FF0000"/>
                </a:solidFill>
              </a:rPr>
              <a:t>Palsey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Komt weinig voor 2-5 per 100.000</a:t>
            </a:r>
          </a:p>
          <a:p>
            <a:r>
              <a:rPr lang="nl-NL" dirty="0" smtClean="0"/>
              <a:t>Begint met parkinsonisme symmetrisch, traag, slikprobleem</a:t>
            </a:r>
          </a:p>
          <a:p>
            <a:r>
              <a:rPr lang="nl-NL" dirty="0" smtClean="0"/>
              <a:t>Oogbewegingsstoornis, hoofd meer achter over</a:t>
            </a:r>
          </a:p>
          <a:p>
            <a:r>
              <a:rPr lang="nl-NL" dirty="0" smtClean="0"/>
              <a:t>Eerder wat rechtop / achterover gebogen houding</a:t>
            </a:r>
          </a:p>
          <a:p>
            <a:r>
              <a:rPr lang="nl-NL" dirty="0" smtClean="0"/>
              <a:t>Ernstige evenwichtsklachten, achterover vallen</a:t>
            </a:r>
          </a:p>
          <a:p>
            <a:r>
              <a:rPr lang="nl-NL" dirty="0" smtClean="0"/>
              <a:t>Dementie apraxie </a:t>
            </a:r>
            <a:r>
              <a:rPr lang="nl-NL" dirty="0" err="1" smtClean="0"/>
              <a:t>ea</a:t>
            </a:r>
            <a:r>
              <a:rPr lang="nl-NL" dirty="0" smtClean="0"/>
              <a:t>, depressie, gedragsverandering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614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Hoe werkt het? </a:t>
            </a:r>
            <a:r>
              <a:rPr lang="nl-NL" dirty="0">
                <a:solidFill>
                  <a:srgbClr val="FF0000"/>
                </a:solidFill>
              </a:rPr>
              <a:t>Bewegen</a:t>
            </a:r>
            <a:br>
              <a:rPr lang="nl-NL" dirty="0">
                <a:solidFill>
                  <a:srgbClr val="FF0000"/>
                </a:solidFill>
              </a:rPr>
            </a:br>
            <a:r>
              <a:rPr lang="nl-NL" sz="2700" b="1" dirty="0" err="1"/>
              <a:t>Pyramidaal</a:t>
            </a:r>
            <a:r>
              <a:rPr lang="nl-NL" sz="2700" b="1" dirty="0"/>
              <a:t> systeem</a:t>
            </a:r>
            <a:r>
              <a:rPr lang="nl-NL" dirty="0">
                <a:solidFill>
                  <a:srgbClr val="FF0000"/>
                </a:solidFill>
              </a:rPr>
              <a:t/>
            </a:r>
            <a:br>
              <a:rPr lang="nl-NL" dirty="0">
                <a:solidFill>
                  <a:srgbClr val="FF0000"/>
                </a:solidFill>
              </a:rPr>
            </a:b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De piramidebaan is de route van activatie van spieren vanuit motorische hersenschors. </a:t>
            </a:r>
            <a:endParaRPr lang="nl-NL" dirty="0" smtClean="0"/>
          </a:p>
          <a:p>
            <a:r>
              <a:rPr lang="nl-NL" dirty="0" smtClean="0"/>
              <a:t>Willekeurige motoriek (onder invloed van de wil, de opdracht wordt doorgegeven)</a:t>
            </a:r>
          </a:p>
          <a:p>
            <a:r>
              <a:rPr lang="nl-NL" dirty="0"/>
              <a:t>Fijne motorieke</a:t>
            </a:r>
          </a:p>
          <a:p>
            <a:r>
              <a:rPr lang="nl-NL" dirty="0" err="1" smtClean="0"/>
              <a:t>Vb</a:t>
            </a:r>
            <a:r>
              <a:rPr lang="nl-NL" dirty="0" smtClean="0"/>
              <a:t> aandoening CVA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Tijdelijke aanduiding voor inhoud 6" descr="https://upload.wikimedia.org/wikipedia/commons/thumb/6/68/Gray764.png/260px-Gray764.png">
            <a:hlinkClick r:id="rId2"/>
          </p:cNvPr>
          <p:cNvPicPr>
            <a:picLocks noGrp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340768"/>
            <a:ext cx="3888432" cy="47525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535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Progressieve </a:t>
            </a:r>
            <a:r>
              <a:rPr lang="nl-NL" dirty="0" err="1">
                <a:solidFill>
                  <a:srgbClr val="FF0000"/>
                </a:solidFill>
              </a:rPr>
              <a:t>supranuclear</a:t>
            </a:r>
            <a:r>
              <a:rPr lang="nl-NL" dirty="0">
                <a:solidFill>
                  <a:srgbClr val="FF0000"/>
                </a:solidFill>
              </a:rPr>
              <a:t> </a:t>
            </a:r>
            <a:r>
              <a:rPr lang="nl-NL" dirty="0" err="1">
                <a:solidFill>
                  <a:srgbClr val="FF0000"/>
                </a:solidFill>
              </a:rPr>
              <a:t>Palsey</a:t>
            </a:r>
            <a:endParaRPr lang="nl-NL" dirty="0"/>
          </a:p>
        </p:txBody>
      </p:sp>
      <p:pic>
        <p:nvPicPr>
          <p:cNvPr id="2052" name="Picture 4" descr="PSPlo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308284"/>
            <a:ext cx="2376264" cy="5020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63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>
                <a:solidFill>
                  <a:srgbClr val="FF0000"/>
                </a:solidFill>
              </a:rPr>
              <a:t>Cortico</a:t>
            </a:r>
            <a:r>
              <a:rPr lang="nl-NL" dirty="0" smtClean="0">
                <a:solidFill>
                  <a:srgbClr val="FF0000"/>
                </a:solidFill>
              </a:rPr>
              <a:t> Basale Degeneratie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Cognitieve achteruitgang </a:t>
            </a:r>
          </a:p>
          <a:p>
            <a:pPr lvl="1"/>
            <a:r>
              <a:rPr lang="nl-NL" dirty="0" smtClean="0"/>
              <a:t>apraxie, </a:t>
            </a:r>
          </a:p>
          <a:p>
            <a:pPr lvl="1"/>
            <a:r>
              <a:rPr lang="nl-NL" dirty="0" smtClean="0"/>
              <a:t>Afasie </a:t>
            </a:r>
            <a:r>
              <a:rPr lang="nl-NL" dirty="0" err="1" smtClean="0"/>
              <a:t>woordvinstoornissen</a:t>
            </a:r>
            <a:endParaRPr lang="nl-NL" dirty="0" smtClean="0"/>
          </a:p>
          <a:p>
            <a:pPr lvl="1"/>
            <a:r>
              <a:rPr lang="nl-NL" dirty="0" smtClean="0"/>
              <a:t>uitvoerende functies</a:t>
            </a:r>
          </a:p>
          <a:p>
            <a:pPr lvl="1"/>
            <a:r>
              <a:rPr lang="nl-NL" dirty="0" smtClean="0"/>
              <a:t>ontremming</a:t>
            </a:r>
          </a:p>
          <a:p>
            <a:r>
              <a:rPr lang="nl-NL" dirty="0" smtClean="0"/>
              <a:t>Geheugen relatief behouden</a:t>
            </a:r>
          </a:p>
          <a:p>
            <a:r>
              <a:rPr lang="nl-NL" dirty="0" smtClean="0"/>
              <a:t>Parkinsonisme</a:t>
            </a:r>
          </a:p>
          <a:p>
            <a:pPr lvl="1"/>
            <a:r>
              <a:rPr lang="nl-NL" dirty="0" smtClean="0"/>
              <a:t>Eenzijdige rigiditeit  </a:t>
            </a:r>
          </a:p>
          <a:p>
            <a:pPr lvl="1"/>
            <a:r>
              <a:rPr lang="nl-NL" dirty="0" smtClean="0"/>
              <a:t>tremor / </a:t>
            </a:r>
            <a:r>
              <a:rPr lang="nl-NL" dirty="0" err="1" smtClean="0"/>
              <a:t>myoclonus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2108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Vragen?</a:t>
            </a:r>
            <a:endParaRPr lang="nl-NL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132856"/>
            <a:ext cx="3566319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01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rgbClr val="FF0000"/>
                </a:solidFill>
              </a:rPr>
              <a:t>Hoe werkt het? </a:t>
            </a:r>
            <a:r>
              <a:rPr lang="nl-NL" dirty="0" smtClean="0">
                <a:solidFill>
                  <a:srgbClr val="FF0000"/>
                </a:solidFill>
              </a:rPr>
              <a:t>Bewegen </a:t>
            </a:r>
            <a:br>
              <a:rPr lang="nl-NL" dirty="0" smtClean="0">
                <a:solidFill>
                  <a:srgbClr val="FF0000"/>
                </a:solidFill>
              </a:rPr>
            </a:br>
            <a:r>
              <a:rPr lang="nl-NL" sz="2700" b="1" dirty="0" smtClean="0"/>
              <a:t>Extrapiramidaal </a:t>
            </a:r>
            <a:r>
              <a:rPr lang="nl-NL" sz="2700" b="1" dirty="0"/>
              <a:t>systeem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Extrapiramidaal systeem werkt samen maar ook los van </a:t>
            </a:r>
            <a:r>
              <a:rPr lang="nl-NL" dirty="0" err="1" smtClean="0"/>
              <a:t>pyramidaal</a:t>
            </a:r>
            <a:r>
              <a:rPr lang="nl-NL" dirty="0" smtClean="0"/>
              <a:t> systeem</a:t>
            </a:r>
          </a:p>
          <a:p>
            <a:r>
              <a:rPr lang="nl-NL" dirty="0" smtClean="0"/>
              <a:t>zorgt voor de “verfijning van bewegen” spierspanning (tonus), wijze van bewegen</a:t>
            </a:r>
            <a:r>
              <a:rPr lang="nl-NL" dirty="0"/>
              <a:t> </a:t>
            </a:r>
            <a:r>
              <a:rPr lang="nl-NL" dirty="0" smtClean="0"/>
              <a:t>(rigide)</a:t>
            </a:r>
          </a:p>
          <a:p>
            <a:r>
              <a:rPr lang="nl-NL" dirty="0" smtClean="0"/>
              <a:t>Onwillekeurig (emotie, reflex, automatisme, tremor)</a:t>
            </a:r>
          </a:p>
          <a:p>
            <a:r>
              <a:rPr lang="nl-NL" dirty="0" smtClean="0"/>
              <a:t>“Motorisch geheugen”</a:t>
            </a:r>
          </a:p>
          <a:p>
            <a:r>
              <a:rPr lang="nl-NL" dirty="0" smtClean="0"/>
              <a:t>Controleert de </a:t>
            </a:r>
            <a:r>
              <a:rPr lang="nl-NL" dirty="0"/>
              <a:t>positie van het lichaam en de ledematen in de ruimte (</a:t>
            </a:r>
            <a:r>
              <a:rPr lang="nl-NL" dirty="0" smtClean="0"/>
              <a:t>ruimtegevoel, traagheid)</a:t>
            </a:r>
          </a:p>
          <a:p>
            <a:r>
              <a:rPr lang="nl-NL" dirty="0" smtClean="0"/>
              <a:t>Kleine storingen kunnen grote gevolgen hebben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076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Extrapiramidaal systeem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400" y="1783970"/>
            <a:ext cx="5976864" cy="3805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492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Wat is Ziekte van </a:t>
            </a:r>
            <a:r>
              <a:rPr lang="nl-NL" b="1" dirty="0" smtClean="0">
                <a:solidFill>
                  <a:srgbClr val="FF0000"/>
                </a:solidFill>
              </a:rPr>
              <a:t>Parkinson?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Ziekte van het extrapiramidale </a:t>
            </a:r>
            <a:r>
              <a:rPr lang="nl-NL" dirty="0" smtClean="0"/>
              <a:t>systeem</a:t>
            </a:r>
          </a:p>
          <a:p>
            <a:r>
              <a:rPr lang="nl-NL" dirty="0" smtClean="0"/>
              <a:t>Substantia Nigra produceert te weinig dopamine (signaal stof EPS)</a:t>
            </a:r>
          </a:p>
          <a:p>
            <a:r>
              <a:rPr lang="nl-NL" dirty="0" smtClean="0"/>
              <a:t>Dopamine zorgt </a:t>
            </a:r>
            <a:r>
              <a:rPr lang="nl-NL" dirty="0" err="1" smtClean="0"/>
              <a:t>oa</a:t>
            </a:r>
            <a:r>
              <a:rPr lang="nl-NL" dirty="0" smtClean="0"/>
              <a:t> voor aansturing van spieren (tonus)</a:t>
            </a:r>
          </a:p>
          <a:p>
            <a:r>
              <a:rPr lang="nl-NL" dirty="0" smtClean="0"/>
              <a:t>Dopamine kan als medicijn gegeven worden</a:t>
            </a:r>
          </a:p>
        </p:txBody>
      </p:sp>
    </p:spTree>
    <p:extLst>
      <p:ext uri="{BB962C8B-B14F-4D97-AF65-F5344CB8AC3E}">
        <p14:creationId xmlns:p14="http://schemas.microsoft.com/office/powerpoint/2010/main" val="317150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Wat is </a:t>
            </a:r>
            <a:r>
              <a:rPr lang="nl-NL" b="1" dirty="0" smtClean="0">
                <a:solidFill>
                  <a:srgbClr val="FF0000"/>
                </a:solidFill>
              </a:rPr>
              <a:t>Parkinsonisme</a:t>
            </a:r>
            <a:r>
              <a:rPr lang="nl-NL" dirty="0" smtClean="0">
                <a:solidFill>
                  <a:srgbClr val="FF0000"/>
                </a:solidFill>
              </a:rPr>
              <a:t>?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kenmerken van ziekte van Parkinson</a:t>
            </a:r>
          </a:p>
          <a:p>
            <a:r>
              <a:rPr lang="nl-NL" dirty="0" smtClean="0"/>
              <a:t>Oorzaak kan divers zijn</a:t>
            </a:r>
          </a:p>
          <a:p>
            <a:r>
              <a:rPr lang="nl-NL" dirty="0"/>
              <a:t>Dopamine kan zijn werk niet goed doen</a:t>
            </a:r>
          </a:p>
          <a:p>
            <a:pPr lvl="1"/>
            <a:r>
              <a:rPr lang="nl-NL" dirty="0"/>
              <a:t>Ontvangende cellen aangedaan</a:t>
            </a:r>
          </a:p>
          <a:p>
            <a:pPr lvl="1"/>
            <a:r>
              <a:rPr lang="nl-NL" dirty="0"/>
              <a:t>Dopamine (receptor) blokkerende </a:t>
            </a:r>
            <a:r>
              <a:rPr lang="nl-NL" dirty="0" smtClean="0"/>
              <a:t>medicatie</a:t>
            </a:r>
          </a:p>
          <a:p>
            <a:r>
              <a:rPr lang="nl-NL" dirty="0" smtClean="0"/>
              <a:t>Dopamine als medicijn is minder succesvol</a:t>
            </a:r>
            <a:endParaRPr lang="nl-NL" dirty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0669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Ziektebeelden in de geriatrie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Ziekte van Parkinson (en ouder worden)</a:t>
            </a:r>
          </a:p>
          <a:p>
            <a:r>
              <a:rPr lang="nl-NL" dirty="0" err="1" smtClean="0"/>
              <a:t>Lewy</a:t>
            </a:r>
            <a:r>
              <a:rPr lang="nl-NL" dirty="0" smtClean="0"/>
              <a:t> Body syndroom / dementie</a:t>
            </a:r>
          </a:p>
          <a:p>
            <a:r>
              <a:rPr lang="nl-NL" dirty="0" smtClean="0"/>
              <a:t>Medicamenteus Parkinsonisme</a:t>
            </a:r>
          </a:p>
          <a:p>
            <a:r>
              <a:rPr lang="nl-NL" dirty="0" smtClean="0"/>
              <a:t>Vasculair Parkinsonisme</a:t>
            </a:r>
          </a:p>
          <a:p>
            <a:r>
              <a:rPr lang="nl-NL" dirty="0" smtClean="0"/>
              <a:t>Minder voorkomende aandoeningen</a:t>
            </a:r>
          </a:p>
          <a:p>
            <a:pPr lvl="1"/>
            <a:r>
              <a:rPr lang="nl-NL" dirty="0" smtClean="0"/>
              <a:t>Multisysteem atrofie</a:t>
            </a:r>
          </a:p>
          <a:p>
            <a:pPr lvl="1"/>
            <a:r>
              <a:rPr lang="nl-NL" dirty="0" smtClean="0"/>
              <a:t>Progressieve </a:t>
            </a:r>
            <a:r>
              <a:rPr lang="nl-NL" dirty="0" err="1" smtClean="0"/>
              <a:t>Supranucleair</a:t>
            </a:r>
            <a:r>
              <a:rPr lang="nl-NL" dirty="0" smtClean="0"/>
              <a:t>  </a:t>
            </a:r>
            <a:r>
              <a:rPr lang="nl-NL" dirty="0" err="1" smtClean="0"/>
              <a:t>Palsey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1470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Wat is Ziekte </a:t>
            </a:r>
            <a:r>
              <a:rPr lang="nl-NL">
                <a:solidFill>
                  <a:srgbClr val="FF0000"/>
                </a:solidFill>
              </a:rPr>
              <a:t>van </a:t>
            </a:r>
            <a:r>
              <a:rPr lang="nl-NL" smtClean="0">
                <a:solidFill>
                  <a:srgbClr val="FF0000"/>
                </a:solidFill>
              </a:rPr>
              <a:t>Parkinson?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20-30 per 100.000</a:t>
            </a:r>
          </a:p>
          <a:p>
            <a:r>
              <a:rPr lang="nl-NL" dirty="0" smtClean="0"/>
              <a:t>Traagheid </a:t>
            </a:r>
            <a:r>
              <a:rPr lang="nl-NL" dirty="0"/>
              <a:t>(bradykinesie) trillen (tremor</a:t>
            </a:r>
            <a:r>
              <a:rPr lang="nl-NL" dirty="0" smtClean="0"/>
              <a:t>)</a:t>
            </a:r>
          </a:p>
          <a:p>
            <a:r>
              <a:rPr lang="nl-NL" dirty="0" smtClean="0"/>
              <a:t>Begin vaak eenzijdig</a:t>
            </a:r>
            <a:endParaRPr lang="nl-NL" dirty="0"/>
          </a:p>
          <a:p>
            <a:r>
              <a:rPr lang="nl-NL" dirty="0"/>
              <a:t>Progressieve aandoening start rond 50-75jr</a:t>
            </a:r>
          </a:p>
          <a:p>
            <a:r>
              <a:rPr lang="nl-NL" dirty="0" smtClean="0"/>
              <a:t>Tekort aan dopamine en in mindere mate acetylcholine &gt; dopamine kan als medicijn gegeven worden.</a:t>
            </a:r>
          </a:p>
        </p:txBody>
      </p:sp>
    </p:spTree>
    <p:extLst>
      <p:ext uri="{BB962C8B-B14F-4D97-AF65-F5344CB8AC3E}">
        <p14:creationId xmlns:p14="http://schemas.microsoft.com/office/powerpoint/2010/main" val="340557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1878</TotalTime>
  <Words>1025</Words>
  <Application>Microsoft Office PowerPoint</Application>
  <PresentationFormat>Diavoorstelling (4:3)</PresentationFormat>
  <Paragraphs>244</Paragraphs>
  <Slides>32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32</vt:i4>
      </vt:variant>
    </vt:vector>
  </HeadingPairs>
  <TitlesOfParts>
    <vt:vector size="33" baseType="lpstr">
      <vt:lpstr>Kantoorthema</vt:lpstr>
      <vt:lpstr>Parkinson(isme)</vt:lpstr>
      <vt:lpstr>Inhoud</vt:lpstr>
      <vt:lpstr>Hoe werkt het? Bewegen Pyramidaal systeem </vt:lpstr>
      <vt:lpstr>Hoe werkt het? Bewegen  Extrapiramidaal systeem</vt:lpstr>
      <vt:lpstr>Extrapiramidaal systeem</vt:lpstr>
      <vt:lpstr>Wat is Ziekte van Parkinson?</vt:lpstr>
      <vt:lpstr>Wat is Parkinsonisme?</vt:lpstr>
      <vt:lpstr>Ziektebeelden in de geriatrie</vt:lpstr>
      <vt:lpstr>Wat is Ziekte van Parkinson?</vt:lpstr>
      <vt:lpstr>PowerPoint-presentatie</vt:lpstr>
      <vt:lpstr>Parkinson en ouder worden</vt:lpstr>
      <vt:lpstr>Parkinson en ouder worden</vt:lpstr>
      <vt:lpstr>Parkinson en ouder worden</vt:lpstr>
      <vt:lpstr>Parkinson en ouder worden</vt:lpstr>
      <vt:lpstr> Parkinson en ouder worden Behandeling; </vt:lpstr>
      <vt:lpstr>Parkinson en ouder worden Behandeling;</vt:lpstr>
      <vt:lpstr>Parkinson en ouder worden Behandeling;</vt:lpstr>
      <vt:lpstr>Parkinson en ouder worden</vt:lpstr>
      <vt:lpstr>LEWY BODY SYNDROOM</vt:lpstr>
      <vt:lpstr>LEWY BODY SYNDROOM</vt:lpstr>
      <vt:lpstr>Medicamenteus Parkinsonisme</vt:lpstr>
      <vt:lpstr>PowerPoint-presentatie</vt:lpstr>
      <vt:lpstr>Medicamenteus Parkinsonisme; Delier</vt:lpstr>
      <vt:lpstr>Medicamenteus Parkinsonisme; Delier</vt:lpstr>
      <vt:lpstr>PowerPoint-presentatie</vt:lpstr>
      <vt:lpstr>Vasculaire Parkinsonisme</vt:lpstr>
      <vt:lpstr>Multisysteem Atrofie</vt:lpstr>
      <vt:lpstr>PowerPoint-presentatie</vt:lpstr>
      <vt:lpstr>Progressieve supranuclear Palsey</vt:lpstr>
      <vt:lpstr>Progressieve supranuclear Palsey</vt:lpstr>
      <vt:lpstr>Cortico Basale Degeneratie</vt:lpstr>
      <vt:lpstr>Vragen?</vt:lpstr>
    </vt:vector>
  </TitlesOfParts>
  <Company>Stichting ZorgSaam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Parkinson (isma)</dc:title>
  <dc:creator>Paul Croughs</dc:creator>
  <cp:lastModifiedBy>Paul Croughs</cp:lastModifiedBy>
  <cp:revision>65</cp:revision>
  <cp:lastPrinted>2020-03-04T13:17:59Z</cp:lastPrinted>
  <dcterms:created xsi:type="dcterms:W3CDTF">2019-12-19T11:37:36Z</dcterms:created>
  <dcterms:modified xsi:type="dcterms:W3CDTF">2020-03-05T13:35:59Z</dcterms:modified>
</cp:coreProperties>
</file>